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316" r:id="rId3"/>
    <p:sldId id="326" r:id="rId4"/>
    <p:sldId id="322" r:id="rId5"/>
    <p:sldId id="328" r:id="rId6"/>
    <p:sldId id="327" r:id="rId7"/>
    <p:sldId id="318" r:id="rId8"/>
    <p:sldId id="320" r:id="rId9"/>
    <p:sldId id="309" r:id="rId10"/>
    <p:sldId id="329" r:id="rId11"/>
    <p:sldId id="331" r:id="rId12"/>
    <p:sldId id="332" r:id="rId13"/>
    <p:sldId id="330" r:id="rId14"/>
    <p:sldId id="321" r:id="rId15"/>
    <p:sldId id="317" r:id="rId16"/>
    <p:sldId id="324" r:id="rId17"/>
    <p:sldId id="325" r:id="rId18"/>
    <p:sldId id="334" r:id="rId19"/>
    <p:sldId id="333" r:id="rId20"/>
    <p:sldId id="314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66CC"/>
    <a:srgbClr val="0D346D"/>
    <a:srgbClr val="FF3300"/>
    <a:srgbClr val="33CCFF"/>
    <a:srgbClr val="FF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9" autoAdjust="0"/>
    <p:restoredTop sz="94825" autoAdjust="0"/>
  </p:normalViewPr>
  <p:slideViewPr>
    <p:cSldViewPr>
      <p:cViewPr varScale="1">
        <p:scale>
          <a:sx n="109" d="100"/>
          <a:sy n="109" d="100"/>
        </p:scale>
        <p:origin x="15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0" tIns="45655" rIns="91310" bIns="4565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292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0" tIns="45655" rIns="91310" bIns="4565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0" tIns="45655" rIns="91310" bIns="4565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0" tIns="45655" rIns="91310" bIns="4565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884B8C3D-1181-481F-A3A8-5D535B3358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5" tIns="46577" rIns="93155" bIns="46577" numCol="1" anchor="t" anchorCtr="0" compatLnSpc="1">
            <a:prstTxWarp prst="textNoShape">
              <a:avLst/>
            </a:prstTxWarp>
          </a:bodyPr>
          <a:lstStyle>
            <a:lvl1pPr defTabSz="930745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292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5" tIns="46577" rIns="93155" bIns="46577" numCol="1" anchor="t" anchorCtr="0" compatLnSpc="1">
            <a:prstTxWarp prst="textNoShape">
              <a:avLst/>
            </a:prstTxWarp>
          </a:bodyPr>
          <a:lstStyle>
            <a:lvl1pPr algn="r" defTabSz="930745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3" y="4416663"/>
            <a:ext cx="5608954" cy="418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5" tIns="46577" rIns="93155" bIns="46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5" tIns="46577" rIns="93155" bIns="46577" numCol="1" anchor="b" anchorCtr="0" compatLnSpc="1">
            <a:prstTxWarp prst="textNoShape">
              <a:avLst/>
            </a:prstTxWarp>
          </a:bodyPr>
          <a:lstStyle>
            <a:lvl1pPr defTabSz="930745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5" tIns="46577" rIns="93155" bIns="46577" numCol="1" anchor="b" anchorCtr="0" compatLnSpc="1">
            <a:prstTxWarp prst="textNoShape">
              <a:avLst/>
            </a:prstTxWarp>
          </a:bodyPr>
          <a:lstStyle>
            <a:lvl1pPr algn="r" defTabSz="930745">
              <a:defRPr sz="1200" b="0">
                <a:latin typeface="Arial" charset="0"/>
              </a:defRPr>
            </a:lvl1pPr>
          </a:lstStyle>
          <a:p>
            <a:fld id="{A5EFA5FF-7328-4B7D-B2E0-D54321BD5C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AEC13-5DE5-4257-8086-370B0974ABAE}" type="slidenum">
              <a:rPr lang="en-US"/>
              <a:pPr/>
              <a:t>1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BBA10-23C7-471F-90E9-B5D04D88A5D3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8736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73E13-5BCF-404C-9D6B-74CB7EF5795D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1743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8CD5B-985F-4FE9-A30F-3CA5E92A3EBC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0383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1F798-F4D2-4D3C-ABA5-40C29B5D37A4}" type="slidenum">
              <a:rPr lang="en-US"/>
              <a:pPr/>
              <a:t>20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6FD54B-8E08-46CB-8E8A-4F275B8658C2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481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36A71-8471-46BF-869A-3DD2D669893B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209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24B84-AC78-4A7A-B77B-E98A7B2F9BA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1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CB9AB7-2769-4BF2-8073-CCC1C61432E4}" type="slidenum">
              <a:rPr lang="en-US"/>
              <a:pPr/>
              <a:t>9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01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F836E-1D0F-4AF1-88A5-022EB54341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01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6523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E6BAA-244B-42AE-89EF-1C5C7B89EF90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3464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9B8B7-8BA1-49FE-BFE7-D6EA748A170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9859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24B84-AC78-4A7A-B77B-E98A7B2F9BA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3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54DD7-474D-4483-B3AC-E2B599222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C2E93-EE47-4A43-B34B-406D7DD9E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CDAE3-35DB-4745-A2DA-91B3F5459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7B0EA-33E9-4FAB-AF26-CEAA5998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68A3-5CE6-4DCD-884B-F19CC2705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50111-3B83-4304-A7FE-6E3B335EE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CF457-8C39-4BD4-9B00-EFD7A4884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4F86A-2585-40D5-A36A-6DFBD6EE3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C1BA3-035F-4E01-9DB5-69BBCB445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1EBB5-CDAA-4487-B141-283C01C00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E603-4876-4675-AD60-EE20FC8D5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BDFF0-E4C6-4FF2-8811-E6F7CF496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EDDB5-1677-4E77-A8E0-7CFD4F05C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BFCE6-79EF-4B61-A52B-F463A693D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23F6E-A027-4C9F-8BE9-85FFDD6C6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DA79EF65-7749-4F8A-AF33-3E2C9AE53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6"/>
          <p:cNvSpPr txBox="1">
            <a:spLocks noChangeArrowheads="1"/>
          </p:cNvSpPr>
          <p:nvPr/>
        </p:nvSpPr>
        <p:spPr bwMode="auto">
          <a:xfrm>
            <a:off x="2133600" y="11430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>
              <a:latin typeface="Arial" charset="0"/>
            </a:endParaRPr>
          </a:p>
        </p:txBody>
      </p:sp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228600" y="1143000"/>
            <a:ext cx="8686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dirty="0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00066"/>
                </a:solidFill>
                <a:latin typeface="Arial" charset="0"/>
              </a:rPr>
              <a:t>Municipal Operating Budget </a:t>
            </a:r>
          </a:p>
          <a:p>
            <a:pPr algn="ctr">
              <a:spcBef>
                <a:spcPct val="50000"/>
              </a:spcBef>
            </a:pPr>
            <a:endParaRPr lang="en-US" sz="3200" dirty="0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	   	                   			</a:t>
            </a: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762000" y="228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66"/>
                </a:solidFill>
                <a:latin typeface="Arial" charset="0"/>
              </a:rPr>
              <a:t>Manalapan Township</a:t>
            </a: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447800" y="4419600"/>
            <a:ext cx="6400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dirty="0">
              <a:solidFill>
                <a:srgbClr val="000066"/>
              </a:solidFill>
              <a:latin typeface="Arial" charset="0"/>
            </a:endParaRPr>
          </a:p>
          <a:p>
            <a:pPr algn="ctr"/>
            <a:r>
              <a:rPr lang="en-US" sz="2400" dirty="0">
                <a:solidFill>
                  <a:srgbClr val="000066"/>
                </a:solidFill>
              </a:rPr>
              <a:t>Mayor </a:t>
            </a:r>
            <a:r>
              <a:rPr lang="en-US" sz="2400" dirty="0" smtClean="0">
                <a:solidFill>
                  <a:srgbClr val="000066"/>
                </a:solidFill>
              </a:rPr>
              <a:t>Jack McNaboe</a:t>
            </a:r>
            <a:endParaRPr lang="en-US" sz="2400" dirty="0">
              <a:solidFill>
                <a:srgbClr val="000066"/>
              </a:solidFill>
            </a:endParaRPr>
          </a:p>
          <a:p>
            <a:pPr algn="ctr"/>
            <a:r>
              <a:rPr lang="en-US" sz="2400" dirty="0">
                <a:solidFill>
                  <a:srgbClr val="000066"/>
                </a:solidFill>
              </a:rPr>
              <a:t>Deputy Mayor </a:t>
            </a:r>
            <a:r>
              <a:rPr lang="en-US" sz="2400" dirty="0" smtClean="0">
                <a:solidFill>
                  <a:srgbClr val="000066"/>
                </a:solidFill>
              </a:rPr>
              <a:t>Susan Cohen</a:t>
            </a:r>
            <a:endParaRPr lang="en-US" sz="2400" dirty="0">
              <a:solidFill>
                <a:srgbClr val="000066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66"/>
                </a:solidFill>
              </a:rPr>
              <a:t>Committeewoman Mary Ann Musich</a:t>
            </a:r>
            <a:endParaRPr lang="en-US" sz="2400" dirty="0">
              <a:solidFill>
                <a:srgbClr val="000066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66"/>
                </a:solidFill>
              </a:rPr>
              <a:t>Committeeman Barry Jacobson</a:t>
            </a:r>
            <a:endParaRPr lang="en-US" sz="2400" dirty="0">
              <a:solidFill>
                <a:srgbClr val="000066"/>
              </a:solidFill>
            </a:endParaRPr>
          </a:p>
          <a:p>
            <a:pPr algn="ctr"/>
            <a:r>
              <a:rPr lang="en-US" sz="2400" dirty="0">
                <a:solidFill>
                  <a:srgbClr val="000066"/>
                </a:solidFill>
              </a:rPr>
              <a:t>Committeeman </a:t>
            </a:r>
            <a:r>
              <a:rPr lang="en-US" sz="2400" dirty="0" smtClean="0">
                <a:solidFill>
                  <a:srgbClr val="000066"/>
                </a:solidFill>
              </a:rPr>
              <a:t>Eric Nelson</a:t>
            </a:r>
            <a:endParaRPr lang="en-US" sz="2400" dirty="0">
              <a:solidFill>
                <a:srgbClr val="000066"/>
              </a:solidFill>
            </a:endParaRPr>
          </a:p>
          <a:p>
            <a:pPr algn="ctr"/>
            <a:endParaRPr lang="en-US" sz="2400" dirty="0">
              <a:solidFill>
                <a:srgbClr val="000066"/>
              </a:solidFill>
            </a:endParaRPr>
          </a:p>
        </p:txBody>
      </p:sp>
      <p:pic>
        <p:nvPicPr>
          <p:cNvPr id="3078" name="Picture 13" descr="Picture1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975" r="26086"/>
          <a:stretch>
            <a:fillRect/>
          </a:stretch>
        </p:blipFill>
        <p:spPr bwMode="auto">
          <a:xfrm>
            <a:off x="3581400" y="2514600"/>
            <a:ext cx="2057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14475" y="1279525"/>
            <a:ext cx="6019800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Great Place To Live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17"/>
          <p:cNvGrpSpPr>
            <a:grpSpLocks/>
          </p:cNvGrpSpPr>
          <p:nvPr/>
        </p:nvGrpSpPr>
        <p:grpSpPr bwMode="auto">
          <a:xfrm>
            <a:off x="1025768" y="1447800"/>
            <a:ext cx="2555631" cy="1676400"/>
            <a:chOff x="1008" y="1008"/>
            <a:chExt cx="1632" cy="1248"/>
          </a:xfrm>
        </p:grpSpPr>
        <p:sp>
          <p:nvSpPr>
            <p:cNvPr id="32776" name="Rectangle 16"/>
            <p:cNvSpPr>
              <a:spLocks noChangeArrowheads="1"/>
            </p:cNvSpPr>
            <p:nvPr/>
          </p:nvSpPr>
          <p:spPr bwMode="auto">
            <a:xfrm>
              <a:off x="1008" y="1008"/>
              <a:ext cx="1632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pic>
          <p:nvPicPr>
            <p:cNvPr id="32777" name="Picture 14" descr="suv p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1056"/>
              <a:ext cx="1554" cy="11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66"/>
                </a:solidFill>
              </a:rPr>
              <a:t>An Average Homeowner pays $134.73 a Month in Municipal Taxes for:</a:t>
            </a: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2938463"/>
            <a:ext cx="4953000" cy="3919537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en-US" sz="1200" b="1" u="sng" dirty="0" smtClean="0">
              <a:solidFill>
                <a:srgbClr val="000066"/>
              </a:solidFill>
            </a:endParaRPr>
          </a:p>
          <a:p>
            <a:pPr lvl="1" eaLnBrk="1" hangingPunct="1">
              <a:buFontTx/>
              <a:buNone/>
            </a:pPr>
            <a:r>
              <a:rPr lang="en-US" sz="1200" b="1" u="sng" dirty="0" smtClean="0">
                <a:solidFill>
                  <a:srgbClr val="000066"/>
                </a:solidFill>
              </a:rPr>
              <a:t>Public Safety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 dirty="0" smtClean="0">
                <a:solidFill>
                  <a:srgbClr val="000066"/>
                </a:solidFill>
              </a:rPr>
              <a:t>24 hour police protection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 dirty="0" smtClean="0">
                <a:solidFill>
                  <a:srgbClr val="000066"/>
                </a:solidFill>
              </a:rPr>
              <a:t>School Safety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 dirty="0" smtClean="0">
                <a:solidFill>
                  <a:srgbClr val="000066"/>
                </a:solidFill>
              </a:rPr>
              <a:t>Emergency Management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 dirty="0" smtClean="0">
                <a:solidFill>
                  <a:srgbClr val="000066"/>
                </a:solidFill>
              </a:rPr>
              <a:t>Fire Prevention and Protection</a:t>
            </a:r>
            <a:r>
              <a:rPr lang="en-US" sz="1200" dirty="0" smtClean="0">
                <a:solidFill>
                  <a:srgbClr val="000066"/>
                </a:solidFill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 dirty="0" smtClean="0">
                <a:solidFill>
                  <a:srgbClr val="000066"/>
                </a:solidFill>
              </a:rPr>
              <a:t>First Aid - Contribution, Equipment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 dirty="0" smtClean="0">
                <a:solidFill>
                  <a:srgbClr val="000066"/>
                </a:solidFill>
              </a:rPr>
              <a:t>Municipal Court</a:t>
            </a:r>
          </a:p>
          <a:p>
            <a:pPr lvl="2" eaLnBrk="1" hangingPunct="1">
              <a:buFontTx/>
              <a:buNone/>
            </a:pPr>
            <a:endParaRPr lang="en-US" sz="1200" b="1" dirty="0" smtClean="0">
              <a:solidFill>
                <a:srgbClr val="000066"/>
              </a:solidFill>
            </a:endParaRPr>
          </a:p>
          <a:p>
            <a:pPr lvl="1" eaLnBrk="1" hangingPunct="1">
              <a:buFontTx/>
              <a:buNone/>
            </a:pPr>
            <a:r>
              <a:rPr lang="en-US" sz="1200" b="1" u="sng" dirty="0" smtClean="0">
                <a:solidFill>
                  <a:srgbClr val="000066"/>
                </a:solidFill>
              </a:rPr>
              <a:t>Trash &amp; Recycling Collection and Disposal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 dirty="0" smtClean="0">
                <a:solidFill>
                  <a:srgbClr val="000066"/>
                </a:solidFill>
              </a:rPr>
              <a:t>Weekly Garbage Collection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 dirty="0" smtClean="0">
                <a:solidFill>
                  <a:srgbClr val="000066"/>
                </a:solidFill>
              </a:rPr>
              <a:t>2X a month recycling collection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 dirty="0" smtClean="0">
                <a:solidFill>
                  <a:srgbClr val="000066"/>
                </a:solidFill>
              </a:rPr>
              <a:t>Branch and Brush Removal/Bulk Pick-Up</a:t>
            </a:r>
          </a:p>
          <a:p>
            <a:pPr lvl="1" eaLnBrk="1" hangingPunct="1"/>
            <a:endParaRPr lang="en-US" sz="1200" b="1" u="sng" dirty="0" smtClean="0">
              <a:solidFill>
                <a:srgbClr val="000066"/>
              </a:solidFill>
            </a:endParaRPr>
          </a:p>
          <a:p>
            <a:pPr lvl="1" eaLnBrk="1" hangingPunct="1">
              <a:buFontTx/>
              <a:buNone/>
            </a:pPr>
            <a:r>
              <a:rPr lang="en-US" sz="1200" b="1" u="sng" dirty="0" smtClean="0">
                <a:solidFill>
                  <a:srgbClr val="000066"/>
                </a:solidFill>
              </a:rPr>
              <a:t>Code Building, Construction and Land Use Services</a:t>
            </a:r>
          </a:p>
          <a:p>
            <a:pPr lvl="2"/>
            <a:r>
              <a:rPr lang="en-US" sz="1200" b="1" dirty="0" smtClean="0">
                <a:solidFill>
                  <a:srgbClr val="000066"/>
                </a:solidFill>
              </a:rPr>
              <a:t>   Enforcement; Planning and Zoning Boards</a:t>
            </a:r>
            <a:endParaRPr lang="en-US" sz="1200" b="1" dirty="0" smtClean="0">
              <a:solidFill>
                <a:srgbClr val="000099"/>
              </a:solidFill>
            </a:endParaRPr>
          </a:p>
          <a:p>
            <a:pPr lvl="2"/>
            <a:r>
              <a:rPr lang="en-US" sz="1200" b="1" dirty="0" smtClean="0">
                <a:solidFill>
                  <a:srgbClr val="000066"/>
                </a:solidFill>
              </a:rPr>
              <a:t>   Safety Inspections and Proper Permitting </a:t>
            </a:r>
          </a:p>
          <a:p>
            <a:pPr lvl="1" eaLnBrk="1" hangingPunct="1"/>
            <a:endParaRPr lang="en-US" sz="1200" b="1" dirty="0" smtClean="0">
              <a:solidFill>
                <a:srgbClr val="000066"/>
              </a:solidFill>
            </a:endParaRPr>
          </a:p>
          <a:p>
            <a:pPr lvl="1" eaLnBrk="1" hangingPunct="1">
              <a:buFontTx/>
              <a:buNone/>
            </a:pPr>
            <a:r>
              <a:rPr lang="en-US" sz="1200" b="1" dirty="0" smtClean="0">
                <a:solidFill>
                  <a:srgbClr val="000066"/>
                </a:solidFill>
              </a:rPr>
              <a:t>		</a:t>
            </a:r>
          </a:p>
          <a:p>
            <a:pPr lvl="1" eaLnBrk="1" hangingPunct="1">
              <a:buFontTx/>
              <a:buNone/>
            </a:pPr>
            <a:endParaRPr lang="en-US" sz="1200" b="1" dirty="0" smtClean="0">
              <a:solidFill>
                <a:srgbClr val="000066"/>
              </a:solidFill>
            </a:endParaRPr>
          </a:p>
        </p:txBody>
      </p:sp>
      <p:sp>
        <p:nvSpPr>
          <p:cNvPr id="32773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0" y="4376738"/>
            <a:ext cx="2286000" cy="1782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000099"/>
              </a:solidFill>
            </a:endParaRPr>
          </a:p>
        </p:txBody>
      </p:sp>
      <p:sp>
        <p:nvSpPr>
          <p:cNvPr id="32774" name="Rectangle 2"/>
          <p:cNvSpPr>
            <a:spLocks noChangeArrowheads="1"/>
          </p:cNvSpPr>
          <p:nvPr/>
        </p:nvSpPr>
        <p:spPr bwMode="auto">
          <a:xfrm>
            <a:off x="4648200" y="1552417"/>
            <a:ext cx="4572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Public Works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Road repair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Salting &amp; Snow Removal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Leaf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Collection &amp; Disposal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Park maintenance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Storm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water 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gmt. &amp; detention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basin maintenance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Buildings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and grounds maintenance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Vehicle maintenance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Storm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Branch and Brush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Removal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Street Sweeping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2775" name="Picture 11" descr="2016_photo_contest_entry_knapp_manalapan_public_works_plowing_sn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886200"/>
            <a:ext cx="38100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76" y="1113764"/>
            <a:ext cx="1036824" cy="148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223535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 </a:t>
            </a:r>
            <a:endParaRPr lang="en-US" sz="3600" dirty="0">
              <a:latin typeface="Arial" charset="0"/>
            </a:endParaRPr>
          </a:p>
        </p:txBody>
      </p:sp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66"/>
                </a:solidFill>
                <a:latin typeface="Lucida Sans" pitchFamily="34" charset="0"/>
              </a:rPr>
              <a:t>Residents continue to receive the following</a:t>
            </a:r>
            <a:r>
              <a:rPr lang="en-US" sz="4000" b="1" dirty="0" smtClean="0">
                <a:solidFill>
                  <a:srgbClr val="000066"/>
                </a:solidFill>
                <a:latin typeface="Lucida Sans" pitchFamily="34" charset="0"/>
              </a:rPr>
              <a:t>: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4800600" cy="3733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66"/>
                </a:solidFill>
              </a:rPr>
              <a:t>      </a:t>
            </a:r>
            <a:r>
              <a:rPr lang="en-US" sz="2000" b="1" u="sng" dirty="0" smtClean="0">
                <a:solidFill>
                  <a:srgbClr val="000066"/>
                </a:solidFill>
                <a:latin typeface="Lucida Sans" pitchFamily="34" charset="0"/>
              </a:rPr>
              <a:t>Recreational, Cultural and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u="sng" dirty="0" smtClean="0">
                <a:solidFill>
                  <a:srgbClr val="000066"/>
                </a:solidFill>
                <a:latin typeface="Lucida Sans" pitchFamily="34" charset="0"/>
              </a:rPr>
              <a:t>Senior Citizen Programming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Lucida Sans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66"/>
                </a:solidFill>
                <a:latin typeface="Lucida Sans" pitchFamily="34" charset="0"/>
              </a:rPr>
              <a:t>State of the Art Recreational Facility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66"/>
                </a:solidFill>
                <a:latin typeface="Lucida Sans" pitchFamily="34" charset="0"/>
              </a:rPr>
              <a:t>Variety of Recreation Programs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66"/>
                </a:solidFill>
                <a:latin typeface="Lucida Sans" pitchFamily="34" charset="0"/>
              </a:rPr>
              <a:t>Thompson Grove Park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66"/>
                </a:solidFill>
                <a:latin typeface="Lucida Sans" pitchFamily="34" charset="0"/>
              </a:rPr>
              <a:t>Holiday Lake &amp; Pocket Parks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66"/>
                </a:solidFill>
                <a:latin typeface="Lucida Sans" pitchFamily="34" charset="0"/>
              </a:rPr>
              <a:t>Splash Park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66"/>
                </a:solidFill>
                <a:latin typeface="Lucida Sans" pitchFamily="34" charset="0"/>
              </a:rPr>
              <a:t>Dog Park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66"/>
                </a:solidFill>
                <a:latin typeface="Lucida Sans" pitchFamily="34" charset="0"/>
              </a:rPr>
              <a:t>Early Learning Programs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66"/>
                </a:solidFill>
                <a:latin typeface="Lucida Sans" pitchFamily="34" charset="0"/>
              </a:rPr>
              <a:t>Summer Concert Series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66"/>
                </a:solidFill>
                <a:latin typeface="Lucida Sans" pitchFamily="34" charset="0"/>
              </a:rPr>
              <a:t>Summer Camp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0066"/>
                </a:solidFill>
              </a:rPr>
              <a:t>				</a:t>
            </a:r>
            <a:r>
              <a:rPr lang="en-US" sz="1400" b="1" dirty="0" smtClean="0">
                <a:solidFill>
                  <a:srgbClr val="000066"/>
                </a:solidFill>
              </a:rPr>
              <a:t>	</a:t>
            </a:r>
            <a:endParaRPr lang="en-US" sz="1000" b="1" dirty="0" smtClean="0">
              <a:solidFill>
                <a:srgbClr val="000066"/>
              </a:solidFill>
            </a:endParaRPr>
          </a:p>
        </p:txBody>
      </p:sp>
      <p:pic>
        <p:nvPicPr>
          <p:cNvPr id="35846" name="Picture 8" descr="rseni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4395787"/>
            <a:ext cx="3581400" cy="2286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3914775" y="4953000"/>
            <a:ext cx="4953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Virtual Classes</a:t>
            </a:r>
            <a:r>
              <a:rPr lang="en-US" sz="2000" b="0" dirty="0">
                <a:solidFill>
                  <a:srgbClr val="000066"/>
                </a:solidFill>
                <a:latin typeface="Lucida Sans" pitchFamily="34" charset="0"/>
              </a:rPr>
              <a:t>	</a:t>
            </a:r>
          </a:p>
          <a:p>
            <a:pPr>
              <a:buFontTx/>
              <a:buChar char="•"/>
            </a:pPr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Holiday </a:t>
            </a:r>
            <a:r>
              <a:rPr lang="en-US" sz="2000" b="0" dirty="0">
                <a:solidFill>
                  <a:srgbClr val="000066"/>
                </a:solidFill>
                <a:latin typeface="Lucida Sans" pitchFamily="34" charset="0"/>
              </a:rPr>
              <a:t>Events</a:t>
            </a:r>
          </a:p>
          <a:p>
            <a:pPr>
              <a:buFontTx/>
              <a:buChar char="•"/>
            </a:pPr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Outdoor Bingo</a:t>
            </a:r>
            <a:endParaRPr lang="en-US" sz="2000" b="0" dirty="0">
              <a:solidFill>
                <a:srgbClr val="000066"/>
              </a:solidFill>
              <a:latin typeface="Lucida Sans" pitchFamily="34" charset="0"/>
            </a:endParaRPr>
          </a:p>
          <a:p>
            <a:pPr>
              <a:buFontTx/>
              <a:buChar char="•"/>
            </a:pPr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Grab &amp; Go Lunch</a:t>
            </a:r>
            <a:endParaRPr lang="en-US" sz="2000" b="0" dirty="0">
              <a:solidFill>
                <a:srgbClr val="000066"/>
              </a:solidFill>
              <a:latin typeface="Lucida Sans" pitchFamily="34" charset="0"/>
            </a:endParaRPr>
          </a:p>
          <a:p>
            <a:pPr>
              <a:buFontTx/>
              <a:buChar char="•"/>
            </a:pPr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Vaccination Registration (Over 800)</a:t>
            </a:r>
            <a:endParaRPr lang="en-US" sz="2000" b="0" dirty="0">
              <a:solidFill>
                <a:srgbClr val="000066"/>
              </a:solidFill>
              <a:latin typeface="Lucida Sans" pitchFamily="34" charset="0"/>
            </a:endParaRPr>
          </a:p>
          <a:p>
            <a:pPr>
              <a:spcBef>
                <a:spcPct val="50000"/>
              </a:spcBef>
            </a:pPr>
            <a:endParaRPr lang="en-US" sz="2000" b="0" dirty="0">
              <a:latin typeface="Lucida Sans" pitchFamily="34" charset="0"/>
            </a:endParaRPr>
          </a:p>
        </p:txBody>
      </p:sp>
      <p:pic>
        <p:nvPicPr>
          <p:cNvPr id="36870" name="Picture 9" descr="splash p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2192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0" descr="rec sig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381500"/>
            <a:ext cx="23145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6709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 </a:t>
            </a:r>
            <a:r>
              <a:rPr lang="en-US" sz="3200" u="sng" dirty="0" smtClean="0">
                <a:solidFill>
                  <a:srgbClr val="000066"/>
                </a:solidFill>
                <a:latin typeface="Lucida Sans" pitchFamily="34" charset="0"/>
              </a:rPr>
              <a:t>2021 Capital </a:t>
            </a:r>
            <a:r>
              <a:rPr lang="en-US" sz="3200" u="sng" dirty="0">
                <a:solidFill>
                  <a:srgbClr val="000066"/>
                </a:solidFill>
                <a:latin typeface="Lucida Sans" pitchFamily="34" charset="0"/>
              </a:rPr>
              <a:t>Projects</a:t>
            </a:r>
            <a:endParaRPr lang="en-US" sz="3600" u="sng" dirty="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3810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b="1" dirty="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b="1" dirty="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b="1" dirty="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b="1" dirty="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b="1" dirty="0" smtClean="0">
              <a:solidFill>
                <a:srgbClr val="000066"/>
              </a:solidFill>
            </a:endParaRPr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0" y="838200"/>
            <a:ext cx="8686800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u="sng" dirty="0">
              <a:solidFill>
                <a:srgbClr val="000066"/>
              </a:solidFill>
              <a:latin typeface="Arial" charset="0"/>
            </a:endParaRPr>
          </a:p>
          <a:p>
            <a:r>
              <a:rPr lang="en-US" sz="2000" u="sng" dirty="0">
                <a:solidFill>
                  <a:srgbClr val="000066"/>
                </a:solidFill>
                <a:latin typeface="Lucida Sans" pitchFamily="34" charset="0"/>
              </a:rPr>
              <a:t>Road </a:t>
            </a:r>
            <a:r>
              <a:rPr lang="en-US" sz="2000" u="sng" dirty="0" smtClean="0">
                <a:solidFill>
                  <a:srgbClr val="000066"/>
                </a:solidFill>
                <a:latin typeface="Lucida Sans" pitchFamily="34" charset="0"/>
              </a:rPr>
              <a:t>Repaving</a:t>
            </a:r>
          </a:p>
          <a:p>
            <a:endParaRPr lang="en-US" sz="2000" u="sng" dirty="0">
              <a:solidFill>
                <a:srgbClr val="000066"/>
              </a:solidFill>
              <a:latin typeface="Lucida Sans" pitchFamily="34" charset="0"/>
            </a:endParaRPr>
          </a:p>
          <a:p>
            <a:pPr lvl="1">
              <a:buFontTx/>
              <a:buChar char="•"/>
            </a:pPr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Poets Annex Phase 2</a:t>
            </a:r>
          </a:p>
          <a:p>
            <a:pPr lvl="1">
              <a:buFontTx/>
              <a:buChar char="•"/>
            </a:pPr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Lambs Lane</a:t>
            </a:r>
          </a:p>
          <a:p>
            <a:pPr lvl="1">
              <a:buFontTx/>
              <a:buChar char="•"/>
            </a:pPr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Ryan </a:t>
            </a:r>
            <a:r>
              <a:rPr lang="en-US" sz="2000" b="0" dirty="0">
                <a:solidFill>
                  <a:srgbClr val="000066"/>
                </a:solidFill>
                <a:latin typeface="Lucida Sans" pitchFamily="34" charset="0"/>
              </a:rPr>
              <a:t>Road (DOT Grant) </a:t>
            </a:r>
          </a:p>
          <a:p>
            <a:pPr lvl="1">
              <a:buFontTx/>
              <a:buChar char="•"/>
            </a:pPr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ADA Curb Compliance Program</a:t>
            </a:r>
          </a:p>
          <a:p>
            <a:pPr lvl="1">
              <a:buFontTx/>
              <a:buChar char="•"/>
            </a:pPr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Drainage Improvements</a:t>
            </a:r>
          </a:p>
          <a:p>
            <a:pPr lvl="1">
              <a:buFontTx/>
              <a:buChar char="•"/>
            </a:pPr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Road Resurfacing – Alexandria/Bucks Head/Elton Point Areas</a:t>
            </a:r>
          </a:p>
          <a:p>
            <a:pPr lvl="1">
              <a:buFontTx/>
              <a:buChar char="•"/>
            </a:pPr>
            <a:endParaRPr lang="en-US" sz="2000" b="0" dirty="0" smtClean="0">
              <a:solidFill>
                <a:srgbClr val="000066"/>
              </a:solidFill>
              <a:latin typeface="Lucida Sans" pitchFamily="34" charset="0"/>
            </a:endParaRPr>
          </a:p>
          <a:p>
            <a:pPr lvl="1"/>
            <a:r>
              <a:rPr lang="en-US" sz="2000" b="0" dirty="0">
                <a:solidFill>
                  <a:srgbClr val="000066"/>
                </a:solidFill>
                <a:latin typeface="Lucida Sans" pitchFamily="34" charset="0"/>
              </a:rPr>
              <a:t>	</a:t>
            </a:r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		        </a:t>
            </a:r>
            <a:r>
              <a:rPr lang="en-US" sz="2400" u="sng" dirty="0" smtClean="0">
                <a:solidFill>
                  <a:srgbClr val="000066"/>
                </a:solidFill>
                <a:latin typeface="Lucida Sans" pitchFamily="34" charset="0"/>
              </a:rPr>
              <a:t>Building </a:t>
            </a:r>
            <a:r>
              <a:rPr lang="en-US" sz="2400" u="sng" dirty="0">
                <a:solidFill>
                  <a:srgbClr val="000066"/>
                </a:solidFill>
                <a:latin typeface="Lucida Sans" pitchFamily="34" charset="0"/>
              </a:rPr>
              <a:t>and Grounds Projects &amp; </a:t>
            </a:r>
          </a:p>
          <a:p>
            <a:pPr algn="r"/>
            <a:r>
              <a:rPr lang="en-US" sz="2400" u="sng" dirty="0">
                <a:solidFill>
                  <a:srgbClr val="000066"/>
                </a:solidFill>
                <a:latin typeface="Lucida Sans" pitchFamily="34" charset="0"/>
              </a:rPr>
              <a:t>Equipment </a:t>
            </a:r>
            <a:r>
              <a:rPr lang="en-US" sz="2400" u="sng" dirty="0" smtClean="0">
                <a:solidFill>
                  <a:srgbClr val="000066"/>
                </a:solidFill>
                <a:latin typeface="Lucida Sans" pitchFamily="34" charset="0"/>
              </a:rPr>
              <a:t>Purchases</a:t>
            </a:r>
            <a:endParaRPr lang="en-US" sz="2400" dirty="0">
              <a:solidFill>
                <a:srgbClr val="000066"/>
              </a:solidFill>
              <a:latin typeface="Lucida Sans" pitchFamily="34" charset="0"/>
            </a:endParaRPr>
          </a:p>
          <a:p>
            <a:pPr lvl="1" algn="r">
              <a:buFontTx/>
              <a:buChar char="•"/>
            </a:pPr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Loader &amp; Hook Truck</a:t>
            </a:r>
          </a:p>
          <a:p>
            <a:pPr lvl="1" algn="r">
              <a:buFontTx/>
              <a:buChar char="•"/>
            </a:pPr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Police Vehicles/Pick Up Trucks</a:t>
            </a:r>
          </a:p>
          <a:p>
            <a:pPr lvl="1" algn="r">
              <a:buFontTx/>
              <a:buChar char="•"/>
            </a:pPr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Resurface Courts &amp; Fitness Equip Rec Trail</a:t>
            </a:r>
          </a:p>
          <a:p>
            <a:pPr lvl="1" algn="r">
              <a:buFontTx/>
              <a:buChar char="•"/>
            </a:pPr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Upgrade Volleyball, Hand Ball Courts</a:t>
            </a:r>
          </a:p>
          <a:p>
            <a:pPr lvl="1" algn="r">
              <a:buFontTx/>
              <a:buChar char="•"/>
            </a:pPr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Various Playground Equipment</a:t>
            </a:r>
          </a:p>
          <a:p>
            <a:pPr lvl="1" algn="r">
              <a:buFontTx/>
              <a:buChar char="•"/>
            </a:pPr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Computer Replacements </a:t>
            </a:r>
            <a:endParaRPr lang="en-US" sz="2000" b="0" dirty="0">
              <a:solidFill>
                <a:srgbClr val="000066"/>
              </a:solidFill>
              <a:latin typeface="Lucida Sans" pitchFamily="34" charset="0"/>
            </a:endParaRPr>
          </a:p>
          <a:p>
            <a:pPr lvl="1" algn="r">
              <a:buFontTx/>
              <a:buChar char="•"/>
            </a:pPr>
            <a:endParaRPr lang="en-US" sz="2000" b="0" dirty="0" smtClean="0">
              <a:solidFill>
                <a:srgbClr val="000066"/>
              </a:solidFill>
              <a:latin typeface="Lucida Sans" pitchFamily="34" charset="0"/>
            </a:endParaRPr>
          </a:p>
          <a:p>
            <a:pPr lvl="1" algn="r"/>
            <a:endParaRPr lang="en-US" sz="2000" b="0" dirty="0" smtClean="0">
              <a:solidFill>
                <a:srgbClr val="000066"/>
              </a:solidFill>
              <a:latin typeface="Lucida Sans" pitchFamily="34" charset="0"/>
            </a:endParaRPr>
          </a:p>
          <a:p>
            <a:pPr lvl="1" algn="r"/>
            <a:endParaRPr lang="en-US" sz="2000" b="0" dirty="0" smtClean="0">
              <a:solidFill>
                <a:srgbClr val="000066"/>
              </a:solidFill>
              <a:latin typeface="Lucida Sans" pitchFamily="34" charset="0"/>
            </a:endParaRPr>
          </a:p>
          <a:p>
            <a:pPr lvl="1" algn="r"/>
            <a:r>
              <a:rPr lang="en-US" sz="2000" b="0" dirty="0" smtClean="0">
                <a:solidFill>
                  <a:srgbClr val="000066"/>
                </a:solidFill>
                <a:latin typeface="Lucida Sans" pitchFamily="34" charset="0"/>
              </a:rPr>
              <a:t> </a:t>
            </a:r>
            <a:endParaRPr lang="en-US" sz="2000" b="0" dirty="0">
              <a:solidFill>
                <a:srgbClr val="000066"/>
              </a:solidFill>
              <a:latin typeface="Lucida Sans" pitchFamily="34" charset="0"/>
            </a:endParaRPr>
          </a:p>
          <a:p>
            <a:endParaRPr lang="en-US" sz="2400" b="0" u="sng" dirty="0">
              <a:solidFill>
                <a:srgbClr val="000066"/>
              </a:solidFill>
              <a:latin typeface="Arial" charset="0"/>
            </a:endParaRPr>
          </a:p>
          <a:p>
            <a:endParaRPr lang="en-US" sz="2400" b="0" u="sng" dirty="0">
              <a:solidFill>
                <a:srgbClr val="000066"/>
              </a:solidFill>
              <a:latin typeface="Arial" charset="0"/>
            </a:endParaRPr>
          </a:p>
          <a:p>
            <a:endParaRPr lang="en-US" sz="2400" dirty="0">
              <a:solidFill>
                <a:srgbClr val="000066"/>
              </a:solidFill>
              <a:latin typeface="Arial" charset="0"/>
            </a:endParaRPr>
          </a:p>
          <a:p>
            <a:pPr algn="ctr"/>
            <a:endParaRPr lang="en-US" sz="1600" dirty="0">
              <a:solidFill>
                <a:srgbClr val="000066"/>
              </a:solidFill>
            </a:endParaRPr>
          </a:p>
        </p:txBody>
      </p:sp>
      <p:pic>
        <p:nvPicPr>
          <p:cNvPr id="378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75" y="990600"/>
            <a:ext cx="3362325" cy="2230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38919" name="Picture 9" descr="rec ce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419600"/>
            <a:ext cx="2857500" cy="2124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78118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eaLnBrk="1" hangingPunct="1"/>
            <a:r>
              <a:rPr lang="en-US" sz="2800" b="1" dirty="0">
                <a:solidFill>
                  <a:srgbClr val="000066"/>
                </a:solidFill>
              </a:rPr>
              <a:t>Trash &amp; Recycling Collection and Disposal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5" y="1325562"/>
            <a:ext cx="8229600" cy="5105400"/>
          </a:xfrm>
        </p:spPr>
        <p:txBody>
          <a:bodyPr/>
          <a:lstStyle/>
          <a:p>
            <a:pPr marL="457200" lvl="1" indent="0" algn="ctr" eaLnBrk="1" hangingPunct="1">
              <a:buNone/>
            </a:pPr>
            <a:r>
              <a:rPr lang="en-US" sz="1800" b="1" dirty="0" smtClean="0">
                <a:solidFill>
                  <a:srgbClr val="000066"/>
                </a:solidFill>
              </a:rPr>
              <a:t>Weekly Garbage </a:t>
            </a:r>
            <a:r>
              <a:rPr lang="en-US" sz="1800" b="1" dirty="0">
                <a:solidFill>
                  <a:srgbClr val="000066"/>
                </a:solidFill>
              </a:rPr>
              <a:t>Collection</a:t>
            </a:r>
          </a:p>
          <a:p>
            <a:pPr marL="457200" lvl="1" indent="0" algn="ctr" eaLnBrk="1" hangingPunct="1">
              <a:buNone/>
            </a:pPr>
            <a:r>
              <a:rPr lang="en-US" sz="1800" b="1" dirty="0" smtClean="0">
                <a:solidFill>
                  <a:srgbClr val="000066"/>
                </a:solidFill>
              </a:rPr>
              <a:t>Twice a month Recycling Collection</a:t>
            </a:r>
            <a:endParaRPr lang="en-US" sz="1800" b="1" dirty="0">
              <a:solidFill>
                <a:srgbClr val="000066"/>
              </a:solidFill>
            </a:endParaRPr>
          </a:p>
          <a:p>
            <a:pPr marL="457200" lvl="1" indent="0" algn="ctr" eaLnBrk="1" hangingPunct="1">
              <a:buNone/>
            </a:pPr>
            <a:r>
              <a:rPr lang="en-US" sz="1800" b="1" dirty="0">
                <a:solidFill>
                  <a:srgbClr val="000066"/>
                </a:solidFill>
              </a:rPr>
              <a:t>Branch and Brush Removal/Bulk </a:t>
            </a:r>
            <a:r>
              <a:rPr lang="en-US" sz="1800" b="1" dirty="0" smtClean="0">
                <a:solidFill>
                  <a:srgbClr val="000066"/>
                </a:solidFill>
              </a:rPr>
              <a:t>Pick-Up</a:t>
            </a:r>
          </a:p>
          <a:p>
            <a:pPr marL="457200" lvl="1" indent="0" algn="ctr" eaLnBrk="1" hangingPunct="1">
              <a:buNone/>
            </a:pPr>
            <a:r>
              <a:rPr lang="en-US" sz="1800" b="1" dirty="0" smtClean="0">
                <a:solidFill>
                  <a:srgbClr val="000066"/>
                </a:solidFill>
              </a:rPr>
              <a:t>Street Sweeping</a:t>
            </a:r>
          </a:p>
          <a:p>
            <a:pPr marL="457200" lvl="1" indent="0" algn="ctr" eaLnBrk="1" hangingPunct="1">
              <a:buNone/>
            </a:pPr>
            <a:endParaRPr lang="en-US" sz="1800" b="1" dirty="0" smtClean="0">
              <a:solidFill>
                <a:srgbClr val="000066"/>
              </a:solidFill>
            </a:endParaRPr>
          </a:p>
          <a:p>
            <a:pPr marL="457200" lvl="1" indent="0" algn="ctr" eaLnBrk="1" hangingPunct="1">
              <a:buNone/>
            </a:pPr>
            <a:r>
              <a:rPr lang="en-US" sz="1800" b="1" dirty="0" smtClean="0">
                <a:solidFill>
                  <a:srgbClr val="000066"/>
                </a:solidFill>
              </a:rPr>
              <a:t>Towns </a:t>
            </a:r>
            <a:r>
              <a:rPr lang="en-US" sz="1800" b="1" dirty="0">
                <a:solidFill>
                  <a:srgbClr val="000066"/>
                </a:solidFill>
              </a:rPr>
              <a:t>in NJ </a:t>
            </a:r>
            <a:r>
              <a:rPr lang="en-US" sz="1800" b="1" dirty="0" smtClean="0">
                <a:solidFill>
                  <a:srgbClr val="000066"/>
                </a:solidFill>
              </a:rPr>
              <a:t>required </a:t>
            </a:r>
            <a:r>
              <a:rPr lang="en-US" sz="1800" b="1" dirty="0">
                <a:solidFill>
                  <a:srgbClr val="000066"/>
                </a:solidFill>
              </a:rPr>
              <a:t>to provide Recycling Collection &amp; Disposal</a:t>
            </a:r>
          </a:p>
          <a:p>
            <a:pPr marL="457200" lvl="1" indent="0" algn="ctr" eaLnBrk="1" hangingPunct="1">
              <a:buNone/>
            </a:pPr>
            <a:r>
              <a:rPr lang="en-US" sz="1800" b="1" dirty="0">
                <a:solidFill>
                  <a:srgbClr val="000066"/>
                </a:solidFill>
              </a:rPr>
              <a:t>Not required to provide Trash Collection, Brush or Bulk Pick-Up</a:t>
            </a:r>
          </a:p>
          <a:p>
            <a:pPr marL="457200" lvl="1" indent="0" algn="ctr" eaLnBrk="1" hangingPunct="1">
              <a:buNone/>
            </a:pPr>
            <a:r>
              <a:rPr lang="en-US" sz="1800" b="1" dirty="0">
                <a:solidFill>
                  <a:srgbClr val="000066"/>
                </a:solidFill>
              </a:rPr>
              <a:t>Neighboring Towns do not </a:t>
            </a:r>
            <a:r>
              <a:rPr lang="en-US" sz="1800" b="1" dirty="0" smtClean="0">
                <a:solidFill>
                  <a:srgbClr val="000066"/>
                </a:solidFill>
              </a:rPr>
              <a:t>(Freehold</a:t>
            </a:r>
            <a:r>
              <a:rPr lang="en-US" sz="1800" b="1" dirty="0">
                <a:solidFill>
                  <a:srgbClr val="000066"/>
                </a:solidFill>
              </a:rPr>
              <a:t>, Marlboro, Old Bridge, Howell</a:t>
            </a:r>
            <a:r>
              <a:rPr lang="en-US" sz="1800" b="1" dirty="0" smtClean="0">
                <a:solidFill>
                  <a:srgbClr val="000066"/>
                </a:solidFill>
              </a:rPr>
              <a:t>)</a:t>
            </a:r>
          </a:p>
          <a:p>
            <a:pPr marL="457200" lvl="1" indent="0" algn="ctr" eaLnBrk="1" hangingPunct="1">
              <a:buNone/>
            </a:pPr>
            <a:r>
              <a:rPr lang="en-US" sz="1800" b="1" dirty="0" smtClean="0">
                <a:solidFill>
                  <a:srgbClr val="000066"/>
                </a:solidFill>
              </a:rPr>
              <a:t>Estimated cost for private garbage $380 </a:t>
            </a:r>
          </a:p>
          <a:p>
            <a:pPr marL="457200" lvl="1" indent="0" algn="ctr" eaLnBrk="1" hangingPunct="1">
              <a:buNone/>
            </a:pPr>
            <a:endParaRPr lang="en-US" sz="1800" b="1" dirty="0">
              <a:solidFill>
                <a:srgbClr val="000066"/>
              </a:solidFill>
            </a:endParaRPr>
          </a:p>
          <a:p>
            <a:pPr marL="457200" lvl="1" indent="0" algn="ctr" eaLnBrk="1" hangingPunct="1">
              <a:buNone/>
            </a:pPr>
            <a:r>
              <a:rPr lang="en-US" sz="1800" b="1" dirty="0" smtClean="0">
                <a:solidFill>
                  <a:srgbClr val="000066"/>
                </a:solidFill>
              </a:rPr>
              <a:t>Collection Costs $2,212,500 …approx. $155 per household </a:t>
            </a:r>
          </a:p>
          <a:p>
            <a:pPr marL="457200" lvl="1" indent="0" algn="ctr" eaLnBrk="1" hangingPunct="1">
              <a:buNone/>
            </a:pPr>
            <a:r>
              <a:rPr lang="en-US" sz="1800" b="1" dirty="0" smtClean="0">
                <a:solidFill>
                  <a:srgbClr val="000066"/>
                </a:solidFill>
              </a:rPr>
              <a:t>Cost increased 33% over the past three years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marL="457200" lvl="1" indent="0" algn="ctr" eaLnBrk="1" hangingPunct="1">
              <a:buNone/>
            </a:pPr>
            <a:endParaRPr lang="en-US" sz="1800" b="1" dirty="0">
              <a:solidFill>
                <a:srgbClr val="000066"/>
              </a:solidFill>
            </a:endParaRPr>
          </a:p>
          <a:p>
            <a:pPr marL="457200" lvl="1" indent="0" algn="ctr" eaLnBrk="1" hangingPunct="1">
              <a:buNone/>
            </a:pPr>
            <a:r>
              <a:rPr lang="en-US" sz="1800" b="1" dirty="0" smtClean="0">
                <a:solidFill>
                  <a:srgbClr val="000066"/>
                </a:solidFill>
              </a:rPr>
              <a:t>Recycling Disposal Costs $2,015,000  </a:t>
            </a:r>
          </a:p>
          <a:p>
            <a:pPr marL="457200" lvl="1" indent="0" algn="ctr" eaLnBrk="1" hangingPunct="1">
              <a:buNone/>
            </a:pPr>
            <a:r>
              <a:rPr lang="en-US" sz="1800" b="1" dirty="0" smtClean="0">
                <a:solidFill>
                  <a:srgbClr val="000066"/>
                </a:solidFill>
              </a:rPr>
              <a:t>47% increase in past 5 years</a:t>
            </a:r>
          </a:p>
          <a:p>
            <a:pPr marL="457200" lvl="1" indent="0" eaLnBrk="1" hangingPunct="1">
              <a:buNone/>
            </a:pPr>
            <a:endParaRPr lang="en-US" sz="1200" b="1" dirty="0">
              <a:solidFill>
                <a:srgbClr val="000066"/>
              </a:solidFill>
            </a:endParaRPr>
          </a:p>
        </p:txBody>
      </p:sp>
      <p:sp>
        <p:nvSpPr>
          <p:cNvPr id="4" name="AutoShape 2" descr="https://static.wixstatic.com/media/0c4659_9c3bca2c452a483f8e46e0b7483b4afc~mv2.jpg/v1/fill/w_259,h_194,al_c,q_90/0c4659_9c3bca2c452a483f8e46e0b7483b4afc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219200"/>
            <a:ext cx="2180217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181600"/>
            <a:ext cx="1901825" cy="1509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5338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915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0066"/>
                </a:solidFill>
              </a:rPr>
              <a:t>    Tax Rate vs. Garbage Collection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31845"/>
            <a:ext cx="1217613" cy="101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341730"/>
              </p:ext>
            </p:extLst>
          </p:nvPr>
        </p:nvGraphicFramePr>
        <p:xfrm>
          <a:off x="457200" y="1600200"/>
          <a:ext cx="823569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Worksheet" r:id="rId4" imgW="4219696" imgH="2305084" progId="Excel.Sheet.12">
                  <p:embed/>
                </p:oleObj>
              </mc:Choice>
              <mc:Fallback>
                <p:oleObj name="Worksheet" r:id="rId4" imgW="4219696" imgH="23050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600200"/>
                        <a:ext cx="8235695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0066"/>
                </a:solidFill>
              </a:rPr>
              <a:t>Where Does It Go?</a:t>
            </a:r>
            <a:br>
              <a:rPr lang="en-US" sz="4000" dirty="0" smtClean="0">
                <a:solidFill>
                  <a:srgbClr val="000066"/>
                </a:solidFill>
              </a:rPr>
            </a:br>
            <a:r>
              <a:rPr lang="en-US" sz="4000" dirty="0" smtClean="0">
                <a:solidFill>
                  <a:srgbClr val="000066"/>
                </a:solidFill>
              </a:rPr>
              <a:t>$1,616.75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648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</a:rPr>
              <a:t>Public Safety: 						$387.65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00066"/>
                </a:solidFill>
                <a:latin typeface="Times New Roman" pitchFamily="18" charset="0"/>
              </a:rPr>
              <a:t>Utilities, Sanitation &amp; Recycling :</a:t>
            </a: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</a:rPr>
              <a:t>				$242.45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</a:rPr>
              <a:t>Insurances: 				                             $198.63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</a:rPr>
              <a:t>Statutory: 			                                           $182.85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</a:rPr>
              <a:t>Public Works &amp; Park Maintenance: 			$144.50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</a:rPr>
              <a:t>Capital Projects and Debt:                                   		$143.81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</a:rPr>
              <a:t>Reserve for Uncollected Taxes:                                                  $115.50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</a:rPr>
              <a:t>General Government:					$ 82.96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</a:rPr>
              <a:t>Construction/Land Use: 					$ 44.67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</a:rPr>
              <a:t>Shared Services:						$ 27.29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</a:rPr>
              <a:t>Parks &amp; Recreation:					$ 22.98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</a:rPr>
              <a:t>Health &amp; Human Services: 				$ 16.72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</a:rPr>
              <a:t>Capital Improvement Fund:				$  5.65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</a:rPr>
              <a:t>Reserve  for Tax Appeals: 					$  1.10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61" name="Group 5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06033941"/>
              </p:ext>
            </p:extLst>
          </p:nvPr>
        </p:nvGraphicFramePr>
        <p:xfrm>
          <a:off x="457200" y="1752600"/>
          <a:ext cx="8229600" cy="4961890"/>
        </p:xfrm>
        <a:graphic>
          <a:graphicData uri="http://schemas.openxmlformats.org/drawingml/2006/table">
            <a:tbl>
              <a:tblPr/>
              <a:tblGrid>
                <a:gridCol w="402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Revenue Source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Amount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% of Revenue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Amount to be Raised from Taxpayers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$25,179,133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68.09%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Surplus Utilization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$4,000,000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10.82%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State Aid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$3,868,653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10.46%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Local Revenues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$2,032,500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5.42%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Delinquent Taxes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$750,000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2.03%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UCC Construction Fees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$600,000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1.62%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Grants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$245,983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0.67%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Special Items - Fire Safety, Park Improvement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$200,000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0.54%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Interlocal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 Services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$134,277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0.36%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$37,010,546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100.0%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107" name="Text Box 74"/>
          <p:cNvSpPr txBox="1">
            <a:spLocks noChangeArrowheads="1"/>
          </p:cNvSpPr>
          <p:nvPr/>
        </p:nvSpPr>
        <p:spPr bwMode="auto">
          <a:xfrm>
            <a:off x="381000" y="152400"/>
            <a:ext cx="8382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66"/>
                </a:solidFill>
                <a:latin typeface="Lucida Sans" pitchFamily="34" charset="0"/>
              </a:rPr>
              <a:t>2021 </a:t>
            </a:r>
            <a:r>
              <a:rPr lang="en-US" dirty="0">
                <a:solidFill>
                  <a:srgbClr val="000066"/>
                </a:solidFill>
                <a:latin typeface="Lucida Sans" pitchFamily="34" charset="0"/>
              </a:rPr>
              <a:t>SOURCES OF REVENUE 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66"/>
                </a:solidFill>
                <a:latin typeface="Lucida Sans" pitchFamily="34" charset="0"/>
              </a:rPr>
              <a:t>FOR THE MUNICIPAL BUDGET</a:t>
            </a:r>
          </a:p>
        </p:txBody>
      </p:sp>
    </p:spTree>
    <p:extLst>
      <p:ext uri="{BB962C8B-B14F-4D97-AF65-F5344CB8AC3E}">
        <p14:creationId xmlns:p14="http://schemas.microsoft.com/office/powerpoint/2010/main" val="403198700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196"/>
          <p:cNvSpPr txBox="1">
            <a:spLocks noChangeArrowheads="1"/>
          </p:cNvSpPr>
          <p:nvPr/>
        </p:nvSpPr>
        <p:spPr bwMode="auto">
          <a:xfrm>
            <a:off x="381000" y="4572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7106" name="Text Box 1401"/>
          <p:cNvSpPr txBox="1">
            <a:spLocks noChangeArrowheads="1"/>
          </p:cNvSpPr>
          <p:nvPr/>
        </p:nvSpPr>
        <p:spPr bwMode="auto">
          <a:xfrm>
            <a:off x="533400" y="457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7107" name="Text Box 1419"/>
          <p:cNvSpPr txBox="1">
            <a:spLocks noChangeArrowheads="1"/>
          </p:cNvSpPr>
          <p:nvPr/>
        </p:nvSpPr>
        <p:spPr bwMode="auto">
          <a:xfrm>
            <a:off x="609600" y="1524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66"/>
                </a:solidFill>
                <a:latin typeface="Lucida Sans" pitchFamily="34" charset="0"/>
              </a:rPr>
              <a:t>HOW MUCH DOES EACH DEPARTMENT COST?</a:t>
            </a:r>
          </a:p>
        </p:txBody>
      </p:sp>
      <p:graphicFrame>
        <p:nvGraphicFramePr>
          <p:cNvPr id="47222" name="Group 11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63125574"/>
              </p:ext>
            </p:extLst>
          </p:nvPr>
        </p:nvGraphicFramePr>
        <p:xfrm>
          <a:off x="152400" y="685800"/>
          <a:ext cx="8915400" cy="6160773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DEPARTMENT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2021S&amp;W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O.E.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TOTAL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OF BUDGET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PUBLIC SAFETY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$8,462,950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$343,795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$8,806,745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23.81%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UTILITIES, SANITATION, LANDFILL &amp; RECYCLING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346D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$5,508,000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$5,508,000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14.89%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INSURANCE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       $ 96.250            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$4,416,313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$4,512563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12.20%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STATUTORY EXPENSES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                       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$4,153,969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$4,153,969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11.23%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CAPITAL PROJECTS AND DEBT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$3,267,012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$3,267,012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8.83%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PUBLIC WORKS &amp; PARK MAINTENANCE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$2,155,200                       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$1,127,500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$3,282,700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8.88%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RESERVE FOR UNCOLLECTED TAXES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                        -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$2,629,058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$2,629,058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7.11%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GENERAL GOVERNMENT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$1,276,046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$608,590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$1,884,636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5.10%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CONSTRUCTION DEPARTMENT/LAND USE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$925,750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$88,960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$1,014,710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2.74%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INTERLOCAL / SHARED SERVICE AGREEMENTS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$96,319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$523,550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$619,869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1.68%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PARKS &amp; RECREATION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$429,750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$92,345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$522,095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1.41%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HEALTH &amp; HUMAN SERVICES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$338,181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$41,615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$379,796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1.03%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STATE &amp; FEDERAL GRANTS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                        -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$275,983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$275,983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0.67%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CAPITAL IMPROVEMENT FUND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$128,411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$128,411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0.35%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RESERVE FOR TAX APPEALS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                        -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$25,000                  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                     $25,000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0.07%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TOTAL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$13,780,446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$23,230,100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$37,010,546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7218" name="Rectangle 121"/>
          <p:cNvSpPr>
            <a:spLocks noChangeArrowheads="1"/>
          </p:cNvSpPr>
          <p:nvPr/>
        </p:nvSpPr>
        <p:spPr bwMode="auto">
          <a:xfrm>
            <a:off x="6267450" y="679132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"/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57032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78" name="Group 4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85885525"/>
              </p:ext>
            </p:extLst>
          </p:nvPr>
        </p:nvGraphicFramePr>
        <p:xfrm>
          <a:off x="381000" y="0"/>
          <a:ext cx="8229600" cy="6617337"/>
        </p:xfrm>
        <a:graphic>
          <a:graphicData uri="http://schemas.openxmlformats.org/drawingml/2006/table">
            <a:tbl>
              <a:tblPr/>
              <a:tblGrid>
                <a:gridCol w="555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1075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ESTIMATED TAX RATE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In cents per $100 of Assessed Valuation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ESTIMATE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2021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ACTUAL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2020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REGIONAL  ELEMENTARY*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0.949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0.945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REGIONAL HIGH SCHOOL*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0.420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0.416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COUNTY*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0.296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0.293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MUNICIPAL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0.351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0.334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MUNICIPAL OPEN SPACE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0.020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0.020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FIRE DISTRICTS (AVG.)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0.048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0.048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2.084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2.056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41415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6" name="Object 8"/>
          <p:cNvGraphicFramePr>
            <a:graphicFrameLocks noChangeAspect="1"/>
          </p:cNvGraphicFramePr>
          <p:nvPr>
            <p:extLst/>
          </p:nvPr>
        </p:nvGraphicFramePr>
        <p:xfrm>
          <a:off x="228600" y="1676400"/>
          <a:ext cx="83058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Worksheet" r:id="rId3" imgW="7543732" imgH="3429000" progId="Excel.Sheet.8">
                  <p:embed/>
                </p:oleObj>
              </mc:Choice>
              <mc:Fallback>
                <p:oleObj name="Worksheet" r:id="rId3" imgW="7543732" imgH="3429000" progId="Excel.Sheet.8">
                  <p:embed/>
                  <p:pic>
                    <p:nvPicPr>
                      <p:cNvPr id="276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83058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Making ‘Cents’ of Your Dollars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2209800" y="1676400"/>
            <a:ext cx="2590800" cy="3048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Total School Share  </a:t>
            </a:r>
            <a:r>
              <a:rPr lang="en-US" sz="1400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66%</a:t>
            </a:r>
            <a:endParaRPr lang="en-US" sz="1400" dirty="0">
              <a:solidFill>
                <a:schemeClr val="tx1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20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32825"/>
              </p:ext>
            </p:extLst>
          </p:nvPr>
        </p:nvGraphicFramePr>
        <p:xfrm>
          <a:off x="228600" y="1676400"/>
          <a:ext cx="83058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2" name="Worksheet" r:id="rId3" imgW="7543732" imgH="3429000" progId="Excel.Sheet.8">
                  <p:embed/>
                </p:oleObj>
              </mc:Choice>
              <mc:Fallback>
                <p:oleObj name="Worksheet" r:id="rId3" imgW="7543732" imgH="3429000" progId="Excel.Shee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83058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Making ‘Cents’ of Your Dollars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2209800" y="1676400"/>
            <a:ext cx="2590800" cy="3048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Total School Share  </a:t>
            </a:r>
            <a:r>
              <a:rPr lang="en-US" sz="1400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66%</a:t>
            </a:r>
            <a:endParaRPr lang="en-US" sz="1400" dirty="0">
              <a:solidFill>
                <a:schemeClr val="tx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2133600" y="11430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>
              <a:latin typeface="Arial" charset="0"/>
            </a:endParaRP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457200" y="2378075"/>
            <a:ext cx="8686800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dirty="0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400" dirty="0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400" dirty="0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66"/>
                </a:solidFill>
              </a:rPr>
              <a:t>Public Hearing </a:t>
            </a:r>
            <a:r>
              <a:rPr lang="en-US" sz="2400" dirty="0" smtClean="0">
                <a:solidFill>
                  <a:srgbClr val="000066"/>
                </a:solidFill>
              </a:rPr>
              <a:t>2021 </a:t>
            </a:r>
            <a:r>
              <a:rPr lang="en-US" sz="2400" dirty="0">
                <a:solidFill>
                  <a:srgbClr val="000066"/>
                </a:solidFill>
              </a:rPr>
              <a:t>Budget</a:t>
            </a:r>
            <a:r>
              <a:rPr lang="en-US" sz="3600" dirty="0">
                <a:solidFill>
                  <a:srgbClr val="000066"/>
                </a:solidFill>
              </a:rPr>
              <a:t> – </a:t>
            </a:r>
            <a:r>
              <a:rPr lang="en-US" sz="2400" dirty="0" smtClean="0">
                <a:solidFill>
                  <a:srgbClr val="000066"/>
                </a:solidFill>
              </a:rPr>
              <a:t>May 12, 2021</a:t>
            </a:r>
            <a:endParaRPr lang="en-US" sz="2400" dirty="0">
              <a:solidFill>
                <a:srgbClr val="000066"/>
              </a:solidFill>
            </a:endParaRPr>
          </a:p>
          <a:p>
            <a:pPr algn="ctr"/>
            <a:endParaRPr lang="en-US" sz="2000" dirty="0">
              <a:solidFill>
                <a:srgbClr val="000066"/>
              </a:solidFill>
            </a:endParaRPr>
          </a:p>
          <a:p>
            <a:pPr algn="ctr"/>
            <a:r>
              <a:rPr lang="en-US" sz="1800" dirty="0">
                <a:solidFill>
                  <a:srgbClr val="000066"/>
                </a:solidFill>
              </a:rPr>
              <a:t>Mayor </a:t>
            </a:r>
            <a:r>
              <a:rPr lang="en-US" sz="1800" dirty="0" smtClean="0">
                <a:solidFill>
                  <a:srgbClr val="000066"/>
                </a:solidFill>
              </a:rPr>
              <a:t>Jack McNaboe</a:t>
            </a:r>
            <a:endParaRPr lang="en-US" sz="1800" dirty="0">
              <a:solidFill>
                <a:srgbClr val="000066"/>
              </a:solidFill>
            </a:endParaRPr>
          </a:p>
          <a:p>
            <a:pPr algn="ctr"/>
            <a:r>
              <a:rPr lang="en-US" sz="1800" dirty="0">
                <a:solidFill>
                  <a:srgbClr val="000066"/>
                </a:solidFill>
              </a:rPr>
              <a:t>Deputy Mayor </a:t>
            </a:r>
            <a:r>
              <a:rPr lang="en-US" sz="1800" dirty="0" smtClean="0">
                <a:solidFill>
                  <a:srgbClr val="000066"/>
                </a:solidFill>
              </a:rPr>
              <a:t>Susan Cohen</a:t>
            </a:r>
          </a:p>
          <a:p>
            <a:pPr algn="ctr"/>
            <a:r>
              <a:rPr lang="en-US" sz="1800" dirty="0">
                <a:solidFill>
                  <a:srgbClr val="000066"/>
                </a:solidFill>
              </a:rPr>
              <a:t>Committeewoman Mary Ann </a:t>
            </a:r>
            <a:r>
              <a:rPr lang="en-US" sz="1800" dirty="0" smtClean="0">
                <a:solidFill>
                  <a:srgbClr val="000066"/>
                </a:solidFill>
              </a:rPr>
              <a:t>Musich</a:t>
            </a:r>
            <a:endParaRPr lang="en-US" sz="1800" dirty="0">
              <a:solidFill>
                <a:srgbClr val="000066"/>
              </a:solidFill>
            </a:endParaRPr>
          </a:p>
          <a:p>
            <a:pPr algn="ctr"/>
            <a:r>
              <a:rPr lang="en-US" sz="1800" dirty="0" smtClean="0">
                <a:solidFill>
                  <a:srgbClr val="000066"/>
                </a:solidFill>
              </a:rPr>
              <a:t>Committeeman Barry Jacobson</a:t>
            </a:r>
          </a:p>
          <a:p>
            <a:pPr algn="ctr"/>
            <a:r>
              <a:rPr lang="en-US" sz="1800" dirty="0" smtClean="0">
                <a:solidFill>
                  <a:srgbClr val="000066"/>
                </a:solidFill>
              </a:rPr>
              <a:t>Committeeman Eric Nelson </a:t>
            </a:r>
            <a:endParaRPr lang="en-US" sz="1800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800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	   	                   			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762000" y="228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66"/>
                </a:solidFill>
                <a:latin typeface="Arial" charset="0"/>
              </a:rPr>
              <a:t>Manalapan Township</a:t>
            </a:r>
          </a:p>
        </p:txBody>
      </p:sp>
      <p:pic>
        <p:nvPicPr>
          <p:cNvPr id="30724" name="Picture 6" descr="Picture1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975" r="26086"/>
          <a:stretch>
            <a:fillRect/>
          </a:stretch>
        </p:blipFill>
        <p:spPr bwMode="auto">
          <a:xfrm>
            <a:off x="3619500" y="2057400"/>
            <a:ext cx="198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1295400"/>
            <a:ext cx="6019800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Great Place To Live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Arial" charset="0"/>
              </a:rPr>
              <a:t> </a:t>
            </a:r>
            <a:r>
              <a:rPr lang="en-US" sz="3200" dirty="0">
                <a:solidFill>
                  <a:srgbClr val="000066"/>
                </a:solidFill>
                <a:latin typeface="Lucida Sans" pitchFamily="34" charset="0"/>
              </a:rPr>
              <a:t>MANALAPAN TOWNSHIP </a:t>
            </a:r>
          </a:p>
          <a:p>
            <a:pPr algn="ctr"/>
            <a:r>
              <a:rPr lang="en-US" sz="3200" u="sng" dirty="0" smtClean="0">
                <a:solidFill>
                  <a:srgbClr val="000066"/>
                </a:solidFill>
                <a:latin typeface="Lucida Sans" pitchFamily="34" charset="0"/>
              </a:rPr>
              <a:t>2021 </a:t>
            </a:r>
            <a:r>
              <a:rPr lang="en-US" sz="3200" u="sng" dirty="0">
                <a:solidFill>
                  <a:srgbClr val="000066"/>
                </a:solidFill>
                <a:latin typeface="Lucida Sans" pitchFamily="34" charset="0"/>
              </a:rPr>
              <a:t>MUNICIPAL BUDGET</a:t>
            </a:r>
            <a:endParaRPr lang="en-US" sz="3600" u="sng" dirty="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21506" name="Text Box 9"/>
          <p:cNvSpPr txBox="1">
            <a:spLocks noChangeArrowheads="1"/>
          </p:cNvSpPr>
          <p:nvPr/>
        </p:nvSpPr>
        <p:spPr bwMode="auto">
          <a:xfrm>
            <a:off x="914400" y="24384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76200" y="3733800"/>
            <a:ext cx="9067800" cy="298543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2000" dirty="0">
              <a:solidFill>
                <a:srgbClr val="000066"/>
              </a:solidFill>
              <a:cs typeface="Arial" charset="0"/>
            </a:endParaRPr>
          </a:p>
          <a:p>
            <a:pPr algn="ctr">
              <a:defRPr/>
            </a:pPr>
            <a:r>
              <a:rPr lang="en-US" b="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Township Committee </a:t>
            </a:r>
          </a:p>
          <a:p>
            <a:pPr algn="ctr">
              <a:defRPr/>
            </a:pPr>
            <a:r>
              <a:rPr lang="en-US" b="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Continues to Provide </a:t>
            </a:r>
          </a:p>
          <a:p>
            <a:pPr algn="ctr">
              <a:defRPr/>
            </a:pPr>
            <a:r>
              <a:rPr lang="en-US" b="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Quality Municipal Services </a:t>
            </a:r>
          </a:p>
          <a:p>
            <a:pPr algn="ctr">
              <a:defRPr/>
            </a:pPr>
            <a:r>
              <a:rPr lang="en-US" b="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Manalapan Residents while </a:t>
            </a:r>
          </a:p>
          <a:p>
            <a:pPr algn="ctr">
              <a:defRPr/>
            </a:pPr>
            <a:r>
              <a:rPr lang="en-US" b="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Minimizing the Financial Impact to the </a:t>
            </a:r>
          </a:p>
          <a:p>
            <a:pPr algn="ctr">
              <a:defRPr/>
            </a:pPr>
            <a:r>
              <a:rPr lang="en-US" b="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Township </a:t>
            </a:r>
            <a:r>
              <a:rPr lang="en-US" b="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Taxpayers During a Public Health Emergency </a:t>
            </a:r>
            <a:endParaRPr lang="en-US" b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1447800" y="4419600"/>
            <a:ext cx="624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i="1" dirty="0"/>
          </a:p>
        </p:txBody>
      </p:sp>
      <p:pic>
        <p:nvPicPr>
          <p:cNvPr id="21509" name="Picture 8" descr="town hall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524000"/>
            <a:ext cx="335280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71255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2021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PUBLIC HEALTH EMERGENCY CONTINUES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dirty="0" smtClean="0"/>
              <a:t>“Municipal Government remains the most efficient &amp; effective form of government – delivering an extraordinary wide range of services directly to its residents.” LOM Magazine June 2020</a:t>
            </a:r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sz="2800" b="1" dirty="0" smtClean="0"/>
              <a:t>Local Government is Essential</a:t>
            </a:r>
          </a:p>
          <a:p>
            <a:pPr marL="0" indent="0" algn="ctr">
              <a:buNone/>
            </a:pPr>
            <a:r>
              <a:rPr lang="en-US" sz="2800" b="1" dirty="0" smtClean="0"/>
              <a:t> </a:t>
            </a:r>
            <a:r>
              <a:rPr lang="en-US" sz="2000" dirty="0" smtClean="0"/>
              <a:t>Manalapan Township continues to provide services, and access to services, stability and support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dirty="0" smtClean="0"/>
              <a:t>ALL Departments Operating </a:t>
            </a:r>
          </a:p>
          <a:p>
            <a:pPr marL="0" indent="0" algn="ctr">
              <a:buNone/>
            </a:pPr>
            <a:r>
              <a:rPr lang="en-US" sz="2000" dirty="0" smtClean="0"/>
              <a:t>We are leading our community and staff through the crisis, recovery and re-opening process.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8486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Arial" charset="0"/>
              </a:rPr>
              <a:t> </a:t>
            </a:r>
            <a:r>
              <a:rPr lang="en-US" sz="3200" dirty="0">
                <a:solidFill>
                  <a:srgbClr val="000066"/>
                </a:solidFill>
                <a:latin typeface="Lucida Sans" pitchFamily="34" charset="0"/>
              </a:rPr>
              <a:t>MANALAPAN TOWNSHIP </a:t>
            </a:r>
          </a:p>
          <a:p>
            <a:pPr algn="ctr"/>
            <a:r>
              <a:rPr lang="en-US" sz="3200" u="sng" dirty="0" smtClean="0">
                <a:solidFill>
                  <a:srgbClr val="000066"/>
                </a:solidFill>
                <a:latin typeface="Lucida Sans" pitchFamily="34" charset="0"/>
              </a:rPr>
              <a:t>2021 </a:t>
            </a:r>
            <a:r>
              <a:rPr lang="en-US" sz="3200" u="sng" dirty="0">
                <a:solidFill>
                  <a:srgbClr val="000066"/>
                </a:solidFill>
                <a:latin typeface="Lucida Sans" pitchFamily="34" charset="0"/>
              </a:rPr>
              <a:t>Budget Goals</a:t>
            </a:r>
            <a:endParaRPr lang="en-US" sz="3200" dirty="0">
              <a:solidFill>
                <a:srgbClr val="000066"/>
              </a:solidFill>
              <a:latin typeface="Lucida Sans" pitchFamily="34" charset="0"/>
            </a:endParaRPr>
          </a:p>
          <a:p>
            <a:endParaRPr lang="en-US" sz="3200" dirty="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b="1" dirty="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b="1" dirty="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b="1" dirty="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b="1" dirty="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b="1" dirty="0" smtClean="0">
              <a:solidFill>
                <a:srgbClr val="000066"/>
              </a:solidFill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914400" y="24384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304800" y="1600200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dirty="0">
                <a:solidFill>
                  <a:srgbClr val="000066"/>
                </a:solidFill>
                <a:latin typeface="Lucida Sans" pitchFamily="34" charset="0"/>
              </a:rPr>
              <a:t>Minimize Current Year Tax Increase </a:t>
            </a:r>
          </a:p>
          <a:p>
            <a:pPr algn="ctr"/>
            <a:r>
              <a:rPr lang="en-US" sz="2400" b="0" dirty="0">
                <a:solidFill>
                  <a:srgbClr val="000066"/>
                </a:solidFill>
                <a:latin typeface="Lucida Sans" pitchFamily="34" charset="0"/>
              </a:rPr>
              <a:t>While Maintaining Services Provided </a:t>
            </a:r>
          </a:p>
          <a:p>
            <a:pPr algn="ctr"/>
            <a:r>
              <a:rPr lang="en-US" sz="2400" b="0" dirty="0" smtClean="0">
                <a:solidFill>
                  <a:srgbClr val="000066"/>
                </a:solidFill>
                <a:latin typeface="Lucida Sans" pitchFamily="34" charset="0"/>
              </a:rPr>
              <a:t>(Weekly Garbage </a:t>
            </a:r>
            <a:r>
              <a:rPr lang="en-US" sz="2400" b="0" dirty="0">
                <a:solidFill>
                  <a:srgbClr val="000066"/>
                </a:solidFill>
                <a:latin typeface="Lucida Sans" pitchFamily="34" charset="0"/>
              </a:rPr>
              <a:t>Collection, </a:t>
            </a:r>
            <a:r>
              <a:rPr lang="en-US" sz="2400" b="0" dirty="0" smtClean="0">
                <a:solidFill>
                  <a:srgbClr val="000066"/>
                </a:solidFill>
                <a:latin typeface="Lucida Sans" pitchFamily="34" charset="0"/>
              </a:rPr>
              <a:t>Bi-Monthly </a:t>
            </a:r>
            <a:r>
              <a:rPr lang="en-US" sz="2400" b="0" dirty="0">
                <a:solidFill>
                  <a:srgbClr val="000066"/>
                </a:solidFill>
                <a:latin typeface="Lucida Sans" pitchFamily="34" charset="0"/>
              </a:rPr>
              <a:t>Recycling, </a:t>
            </a:r>
            <a:r>
              <a:rPr lang="en-US" sz="2400" b="0" dirty="0" smtClean="0">
                <a:solidFill>
                  <a:srgbClr val="000066"/>
                </a:solidFill>
                <a:latin typeface="Lucida Sans" pitchFamily="34" charset="0"/>
              </a:rPr>
              <a:t>Bulk Pick-Up, Brush </a:t>
            </a:r>
            <a:r>
              <a:rPr lang="en-US" sz="2400" b="0" dirty="0">
                <a:solidFill>
                  <a:srgbClr val="000066"/>
                </a:solidFill>
                <a:latin typeface="Lucida Sans" pitchFamily="34" charset="0"/>
              </a:rPr>
              <a:t>Collection)</a:t>
            </a:r>
          </a:p>
          <a:p>
            <a:pPr algn="ctr"/>
            <a:endParaRPr lang="en-US" sz="2400" b="0" dirty="0">
              <a:solidFill>
                <a:srgbClr val="000066"/>
              </a:solidFill>
              <a:latin typeface="Lucida Sans" pitchFamily="34" charset="0"/>
            </a:endParaRPr>
          </a:p>
          <a:p>
            <a:pPr algn="ctr"/>
            <a:r>
              <a:rPr lang="en-US" sz="2400" b="0" dirty="0" smtClean="0">
                <a:solidFill>
                  <a:srgbClr val="000066"/>
                </a:solidFill>
                <a:latin typeface="Lucida Sans" pitchFamily="34" charset="0"/>
              </a:rPr>
              <a:t>Manage Public Health Emergency </a:t>
            </a:r>
            <a:endParaRPr lang="en-US" sz="2400" b="0" dirty="0">
              <a:solidFill>
                <a:srgbClr val="000066"/>
              </a:solidFill>
              <a:latin typeface="Lucida Sans" pitchFamily="34" charset="0"/>
            </a:endParaRPr>
          </a:p>
          <a:p>
            <a:pPr algn="ctr"/>
            <a:endParaRPr lang="en-US" sz="2400" b="0" dirty="0">
              <a:solidFill>
                <a:srgbClr val="000066"/>
              </a:solidFill>
              <a:latin typeface="Lucida Sans" pitchFamily="34" charset="0"/>
            </a:endParaRPr>
          </a:p>
          <a:p>
            <a:pPr algn="ctr"/>
            <a:r>
              <a:rPr lang="en-US" sz="2400" b="0" dirty="0">
                <a:solidFill>
                  <a:srgbClr val="000066"/>
                </a:solidFill>
                <a:latin typeface="Lucida Sans" pitchFamily="34" charset="0"/>
              </a:rPr>
              <a:t>Meet State Guidelines on Spending Cap and Levy Cap</a:t>
            </a:r>
          </a:p>
          <a:p>
            <a:pPr algn="ctr"/>
            <a:endParaRPr lang="en-US" sz="2400" b="0" dirty="0">
              <a:solidFill>
                <a:srgbClr val="000066"/>
              </a:solidFill>
              <a:latin typeface="Lucida Sans" pitchFamily="34" charset="0"/>
            </a:endParaRPr>
          </a:p>
          <a:p>
            <a:pPr algn="ctr"/>
            <a:r>
              <a:rPr lang="en-US" sz="2400" b="0" dirty="0">
                <a:solidFill>
                  <a:srgbClr val="000066"/>
                </a:solidFill>
                <a:latin typeface="Lucida Sans" pitchFamily="34" charset="0"/>
              </a:rPr>
              <a:t>Achieve Fiscal Stability by Considering Both the </a:t>
            </a:r>
          </a:p>
          <a:p>
            <a:pPr algn="ctr"/>
            <a:r>
              <a:rPr lang="en-US" sz="2400" b="0" dirty="0">
                <a:solidFill>
                  <a:srgbClr val="000066"/>
                </a:solidFill>
                <a:latin typeface="Lucida Sans" pitchFamily="34" charset="0"/>
              </a:rPr>
              <a:t>Short and Longer Term Financial Impact of this </a:t>
            </a:r>
          </a:p>
          <a:p>
            <a:pPr algn="ctr"/>
            <a:r>
              <a:rPr lang="en-US" sz="2400" b="0" dirty="0">
                <a:solidFill>
                  <a:srgbClr val="000066"/>
                </a:solidFill>
                <a:latin typeface="Lucida Sans" pitchFamily="34" charset="0"/>
              </a:rPr>
              <a:t>Year’s Budget Decisions.</a:t>
            </a:r>
          </a:p>
        </p:txBody>
      </p:sp>
    </p:spTree>
    <p:extLst>
      <p:ext uri="{BB962C8B-B14F-4D97-AF65-F5344CB8AC3E}">
        <p14:creationId xmlns:p14="http://schemas.microsoft.com/office/powerpoint/2010/main" val="16894635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2021 Budget </a:t>
            </a:r>
            <a:br>
              <a:rPr lang="en-US" dirty="0" smtClean="0"/>
            </a:br>
            <a:r>
              <a:rPr lang="en-US" sz="2400" dirty="0" smtClean="0"/>
              <a:t>A Glimpse at Each Department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" y="1828800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>
                <a:latin typeface="+mn-lt"/>
              </a:rPr>
              <a:t>Health </a:t>
            </a:r>
            <a:r>
              <a:rPr lang="en-US" sz="1400" dirty="0" smtClean="0">
                <a:latin typeface="+mn-lt"/>
              </a:rPr>
              <a:t>Department: </a:t>
            </a:r>
            <a:r>
              <a:rPr lang="en-US" sz="1400" b="0" dirty="0" smtClean="0">
                <a:latin typeface="+mn-lt"/>
              </a:rPr>
              <a:t>Front </a:t>
            </a:r>
            <a:r>
              <a:rPr lang="en-US" sz="1400" b="0" dirty="0">
                <a:latin typeface="+mn-lt"/>
              </a:rPr>
              <a:t>line for Testing, Reporting Results &amp; Contact with residents with Positive Cases; Contact Tracing </a:t>
            </a:r>
            <a:endParaRPr lang="en-US" sz="1400" b="0" dirty="0" smtClean="0">
              <a:latin typeface="+mn-lt"/>
            </a:endParaRPr>
          </a:p>
          <a:p>
            <a:pPr marL="0" indent="0" algn="ctr">
              <a:buNone/>
            </a:pPr>
            <a:endParaRPr lang="en-US" sz="1400" dirty="0">
              <a:latin typeface="+mn-lt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+mn-lt"/>
              </a:rPr>
              <a:t>Police Department &amp; Court: </a:t>
            </a:r>
            <a:r>
              <a:rPr lang="en-US" sz="1400" b="0" dirty="0" smtClean="0">
                <a:latin typeface="+mn-lt"/>
              </a:rPr>
              <a:t>Public Safety &amp; Justice System </a:t>
            </a:r>
          </a:p>
          <a:p>
            <a:pPr marL="0" indent="0" algn="ctr">
              <a:buNone/>
            </a:pPr>
            <a:endParaRPr lang="en-US" sz="1400" dirty="0">
              <a:latin typeface="+mn-lt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+mn-lt"/>
              </a:rPr>
              <a:t>Public Works: </a:t>
            </a:r>
            <a:r>
              <a:rPr lang="en-US" sz="1400" b="0" dirty="0" smtClean="0">
                <a:latin typeface="+mn-lt"/>
              </a:rPr>
              <a:t>Sanitation, Recycling, Leaf Collection, Storm Damage and Preparedness, Roadways, Mowing &amp; Maintenance, Buildings &amp; Grounds Upkeep, Trees</a:t>
            </a:r>
          </a:p>
          <a:p>
            <a:pPr marL="0" indent="0" algn="ctr">
              <a:buNone/>
            </a:pPr>
            <a:endParaRPr lang="en-US" sz="1400" dirty="0">
              <a:latin typeface="+mn-lt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+mn-lt"/>
              </a:rPr>
              <a:t>Construction, Zoning/Code Enforcement: </a:t>
            </a:r>
            <a:r>
              <a:rPr lang="en-US" sz="1400" b="0" dirty="0" smtClean="0">
                <a:latin typeface="+mn-lt"/>
              </a:rPr>
              <a:t>Permits, Applications, Residential &amp; Commercial, Quality of Life, Safety Issues</a:t>
            </a:r>
          </a:p>
          <a:p>
            <a:pPr marL="0" indent="0" algn="ctr">
              <a:buNone/>
            </a:pPr>
            <a:endParaRPr lang="en-US" sz="14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+mn-lt"/>
              </a:rPr>
              <a:t>Finance </a:t>
            </a:r>
            <a:r>
              <a:rPr lang="en-US" sz="1400" dirty="0">
                <a:latin typeface="+mn-lt"/>
              </a:rPr>
              <a:t>/</a:t>
            </a:r>
            <a:r>
              <a:rPr lang="en-US" sz="1400" dirty="0" smtClean="0">
                <a:latin typeface="+mn-lt"/>
              </a:rPr>
              <a:t>Tax </a:t>
            </a:r>
            <a:r>
              <a:rPr lang="en-US" sz="1400" dirty="0">
                <a:latin typeface="+mn-lt"/>
              </a:rPr>
              <a:t>/</a:t>
            </a:r>
            <a:r>
              <a:rPr lang="en-US" sz="1400" dirty="0" smtClean="0">
                <a:latin typeface="+mn-lt"/>
              </a:rPr>
              <a:t> Assessor: </a:t>
            </a:r>
            <a:r>
              <a:rPr lang="en-US" sz="1400" b="0" dirty="0" smtClean="0">
                <a:latin typeface="+mn-lt"/>
              </a:rPr>
              <a:t>Budget, Grants, Tax Collections, Purchasing, Reassessment </a:t>
            </a:r>
          </a:p>
          <a:p>
            <a:pPr marL="0" indent="0" algn="ctr">
              <a:buNone/>
            </a:pPr>
            <a:endParaRPr lang="en-US" sz="1400" dirty="0">
              <a:latin typeface="+mn-lt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+mn-lt"/>
              </a:rPr>
              <a:t>Clerk: </a:t>
            </a:r>
            <a:r>
              <a:rPr lang="en-US" sz="1400" b="0" dirty="0" smtClean="0">
                <a:latin typeface="+mn-lt"/>
              </a:rPr>
              <a:t>Processing Licenses, Elections, Information Requests, Resolutions &amp; Ordinances </a:t>
            </a:r>
          </a:p>
          <a:p>
            <a:pPr marL="0" indent="0" algn="ctr">
              <a:buNone/>
            </a:pPr>
            <a:endParaRPr lang="en-US" sz="1400" dirty="0">
              <a:latin typeface="+mn-lt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+mn-lt"/>
              </a:rPr>
              <a:t>Recreation: </a:t>
            </a:r>
            <a:r>
              <a:rPr lang="en-US" sz="1400" b="0" dirty="0" smtClean="0">
                <a:latin typeface="+mn-lt"/>
              </a:rPr>
              <a:t>Scheduling &amp; Change in Programming, Safety of Rec Center, Alternates to Camp, Virtual</a:t>
            </a:r>
          </a:p>
          <a:p>
            <a:pPr marL="0" indent="0" algn="ctr">
              <a:buNone/>
            </a:pPr>
            <a:endParaRPr lang="en-US" sz="1400" dirty="0">
              <a:latin typeface="+mn-lt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+mn-lt"/>
              </a:rPr>
              <a:t>Senior Center: </a:t>
            </a:r>
            <a:r>
              <a:rPr lang="en-US" sz="1400" b="0" dirty="0" smtClean="0">
                <a:latin typeface="+mn-lt"/>
              </a:rPr>
              <a:t>Checking in on Seniors, Vaccination Program, Virtual Programming, Preparing for return, Grants</a:t>
            </a:r>
          </a:p>
          <a:p>
            <a:pPr marL="0" indent="0" algn="ctr">
              <a:buNone/>
            </a:pPr>
            <a:endParaRPr lang="en-US" sz="1400" dirty="0">
              <a:latin typeface="+mn-lt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+mn-lt"/>
              </a:rPr>
              <a:t>Administration: </a:t>
            </a:r>
            <a:r>
              <a:rPr lang="en-US" sz="1400" b="0" dirty="0" smtClean="0">
                <a:latin typeface="+mn-lt"/>
              </a:rPr>
              <a:t>Oversees it All</a:t>
            </a:r>
          </a:p>
          <a:p>
            <a:pPr marL="0" indent="0" algn="ctr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69031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2021 BUDGET</a:t>
            </a:r>
            <a:r>
              <a:rPr lang="en-US" dirty="0" smtClean="0"/>
              <a:t> 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876800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rgbClr val="000066"/>
                </a:solidFill>
              </a:rPr>
              <a:t>Garbage </a:t>
            </a:r>
            <a:r>
              <a:rPr lang="en-US" sz="2800" dirty="0">
                <a:solidFill>
                  <a:srgbClr val="000066"/>
                </a:solidFill>
              </a:rPr>
              <a:t>&amp; </a:t>
            </a:r>
            <a:r>
              <a:rPr lang="en-US" sz="2800" dirty="0" smtClean="0">
                <a:solidFill>
                  <a:srgbClr val="000066"/>
                </a:solidFill>
              </a:rPr>
              <a:t>Recycling Collection Township Provided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0066"/>
                </a:solidFill>
              </a:rPr>
              <a:t>Public Safety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0066"/>
                </a:solidFill>
              </a:rPr>
              <a:t>Snow Removal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0066"/>
                </a:solidFill>
              </a:rPr>
              <a:t>Capital Projects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66"/>
                </a:solidFill>
              </a:rPr>
              <a:t>----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0066"/>
                </a:solidFill>
              </a:rPr>
              <a:t>State Aid Remains Flat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66"/>
                </a:solidFill>
              </a:rPr>
              <a:t>Local Revenue Losses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66"/>
                </a:solidFill>
              </a:rPr>
              <a:t>Appropriation Increases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0066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66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66"/>
                </a:solidFill>
              </a:rPr>
              <a:t>2021 Municipal Budget</a:t>
            </a:r>
            <a:r>
              <a:rPr lang="en-US" dirty="0" smtClean="0"/>
              <a:t> 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2800" dirty="0" smtClean="0"/>
          </a:p>
          <a:p>
            <a:pPr algn="ctr">
              <a:buFontTx/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66"/>
                </a:solidFill>
              </a:rPr>
              <a:t>Manalapan Municipal Tax Rate for 2021 will be 35.1 cents per $100 of assessed valuation up from 33.4 cents in 2020. </a:t>
            </a:r>
          </a:p>
          <a:p>
            <a:pPr algn="ctr">
              <a:buFontTx/>
              <a:buNone/>
            </a:pPr>
            <a:endParaRPr lang="en-US" sz="2800" dirty="0" smtClean="0">
              <a:solidFill>
                <a:srgbClr val="000066"/>
              </a:solidFill>
            </a:endParaRPr>
          </a:p>
          <a:p>
            <a:pPr algn="ctr">
              <a:buFontTx/>
              <a:buNone/>
            </a:pPr>
            <a:r>
              <a:rPr lang="en-US" sz="2800" dirty="0" smtClean="0">
                <a:solidFill>
                  <a:srgbClr val="000066"/>
                </a:solidFill>
              </a:rPr>
              <a:t>This represents a annual increase of $78.31 on the average assessed home.</a:t>
            </a:r>
          </a:p>
          <a:p>
            <a:pPr algn="ctr">
              <a:buFontTx/>
              <a:buNone/>
            </a:pPr>
            <a:endParaRPr lang="en-US" sz="2800" dirty="0" smtClean="0">
              <a:solidFill>
                <a:srgbClr val="000066"/>
              </a:solidFill>
            </a:endParaRPr>
          </a:p>
          <a:p>
            <a:pPr algn="ctr">
              <a:buFontTx/>
              <a:buNone/>
            </a:pPr>
            <a:r>
              <a:rPr lang="en-US" sz="2800" dirty="0" smtClean="0">
                <a:solidFill>
                  <a:srgbClr val="000066"/>
                </a:solidFill>
              </a:rPr>
              <a:t> </a:t>
            </a:r>
          </a:p>
          <a:p>
            <a:pPr algn="ctr">
              <a:buFontTx/>
              <a:buNone/>
            </a:pPr>
            <a:endParaRPr lang="en-US" sz="280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 </a:t>
            </a:r>
            <a:endParaRPr lang="en-US" sz="3600">
              <a:latin typeface="Arial" charset="0"/>
            </a:endParaRPr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66"/>
                </a:solidFill>
              </a:rPr>
              <a:t/>
            </a:r>
            <a:br>
              <a:rPr lang="en-US" sz="3600" b="1" smtClean="0">
                <a:solidFill>
                  <a:srgbClr val="000066"/>
                </a:solidFill>
              </a:rPr>
            </a:br>
            <a:r>
              <a:rPr lang="en-US" sz="3600" b="1" smtClean="0">
                <a:solidFill>
                  <a:srgbClr val="000066"/>
                </a:solidFill>
              </a:rPr>
              <a:t/>
            </a:r>
            <a:br>
              <a:rPr lang="en-US" sz="3600" b="1" smtClean="0">
                <a:solidFill>
                  <a:srgbClr val="000066"/>
                </a:solidFill>
              </a:rPr>
            </a:br>
            <a:r>
              <a:rPr lang="en-US" sz="3600" b="1" smtClean="0">
                <a:solidFill>
                  <a:srgbClr val="000066"/>
                </a:solidFill>
              </a:rPr>
              <a:t>Projected Cost to the Average </a:t>
            </a:r>
            <a:br>
              <a:rPr lang="en-US" sz="3600" b="1" smtClean="0">
                <a:solidFill>
                  <a:srgbClr val="000066"/>
                </a:solidFill>
              </a:rPr>
            </a:br>
            <a:r>
              <a:rPr lang="en-US" sz="3600" b="1" smtClean="0">
                <a:solidFill>
                  <a:srgbClr val="000066"/>
                </a:solidFill>
              </a:rPr>
              <a:t>Manalapan Household  </a:t>
            </a:r>
            <a:br>
              <a:rPr lang="en-US" sz="3600" b="1" smtClean="0">
                <a:solidFill>
                  <a:srgbClr val="000066"/>
                </a:solidFill>
              </a:rPr>
            </a:br>
            <a:r>
              <a:rPr lang="en-US" sz="3600" b="1" u="sng" smtClean="0">
                <a:solidFill>
                  <a:srgbClr val="000066"/>
                </a:solidFill>
              </a:rPr>
              <a:t>All Municipal Services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000066"/>
                </a:solidFill>
              </a:rPr>
              <a:t>			</a:t>
            </a:r>
          </a:p>
        </p:txBody>
      </p:sp>
      <p:graphicFrame>
        <p:nvGraphicFramePr>
          <p:cNvPr id="161958" name="Group 16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4013487"/>
              </p:ext>
            </p:extLst>
          </p:nvPr>
        </p:nvGraphicFramePr>
        <p:xfrm>
          <a:off x="304800" y="2590800"/>
          <a:ext cx="8458200" cy="2840038"/>
        </p:xfrm>
        <a:graphic>
          <a:graphicData uri="http://schemas.openxmlformats.org/drawingml/2006/table">
            <a:tbl>
              <a:tblPr/>
              <a:tblGrid>
                <a:gridCol w="338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AVERAGE ASSESSED HOME =        $460,612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Annually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Monthly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Weekly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Daily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Increase to the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 Assessed Home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$78.31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$6.53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Municipal Taxes on an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 Assessed Home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$1,616.75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$134.73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$31.09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$4.43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9786</TotalTime>
  <Words>1396</Words>
  <Application>Microsoft Office PowerPoint</Application>
  <PresentationFormat>On-screen Show (4:3)</PresentationFormat>
  <Paragraphs>397</Paragraphs>
  <Slides>20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Lucida Sans</vt:lpstr>
      <vt:lpstr>Times New Roman</vt:lpstr>
      <vt:lpstr>Default Design</vt:lpstr>
      <vt:lpstr>Worksheet</vt:lpstr>
      <vt:lpstr>PowerPoint Presentation</vt:lpstr>
      <vt:lpstr>Making ‘Cents’ of Your Dollars</vt:lpstr>
      <vt:lpstr>PowerPoint Presentation</vt:lpstr>
      <vt:lpstr>2021 Budget</vt:lpstr>
      <vt:lpstr>PowerPoint Presentation</vt:lpstr>
      <vt:lpstr>2021 Budget  A Glimpse at Each Department </vt:lpstr>
      <vt:lpstr>2021 BUDGET </vt:lpstr>
      <vt:lpstr>2021 Municipal Budget </vt:lpstr>
      <vt:lpstr>  Projected Cost to the Average  Manalapan Household   All Municipal Services</vt:lpstr>
      <vt:lpstr>An Average Homeowner pays $134.73 a Month in Municipal Taxes for:</vt:lpstr>
      <vt:lpstr>Residents continue to receive the following:</vt:lpstr>
      <vt:lpstr> </vt:lpstr>
      <vt:lpstr>Trash &amp; Recycling Collection and Disposal</vt:lpstr>
      <vt:lpstr>    Tax Rate vs. Garbage Collection</vt:lpstr>
      <vt:lpstr>Where Does It Go? $1,616.75</vt:lpstr>
      <vt:lpstr>PowerPoint Presentation</vt:lpstr>
      <vt:lpstr>PowerPoint Presentation</vt:lpstr>
      <vt:lpstr>PowerPoint Presentation</vt:lpstr>
      <vt:lpstr>Making ‘Cents’ of Your Dollars</vt:lpstr>
      <vt:lpstr>PowerPoint Presentation</vt:lpstr>
    </vt:vector>
  </TitlesOfParts>
  <Company>Manalapan Twsp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klarson</dc:creator>
  <cp:lastModifiedBy>Jeannette Toro</cp:lastModifiedBy>
  <cp:revision>451</cp:revision>
  <cp:lastPrinted>2021-05-12T12:29:37Z</cp:lastPrinted>
  <dcterms:created xsi:type="dcterms:W3CDTF">2008-05-21T15:03:57Z</dcterms:created>
  <dcterms:modified xsi:type="dcterms:W3CDTF">2021-05-13T15:49:26Z</dcterms:modified>
</cp:coreProperties>
</file>